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>
        <p:scale>
          <a:sx n="129" d="100"/>
          <a:sy n="129" d="100"/>
        </p:scale>
        <p:origin x="116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394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4ccc0c0-8027-49e2-8fb2-f8b3ffaae86d?pitch-bytes=113173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90956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ANVITHA LAKSHMISHA</a:t>
            </a:r>
            <a:endParaRPr lang="en-US" sz="750" dirty="0"/>
          </a:p>
        </p:txBody>
      </p:sp>
      <p:sp>
        <p:nvSpPr>
          <p:cNvPr id="5" name="Text 1"/>
          <p:cNvSpPr/>
          <p:nvPr/>
        </p:nvSpPr>
        <p:spPr>
          <a:xfrm>
            <a:off x="475836" y="2990003"/>
            <a:ext cx="54864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4500"/>
              </a:lnSpc>
            </a:pPr>
            <a:r>
              <a:rPr lang="en-US" sz="4500" b="1" kern="0" spc="-12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JOB </a:t>
            </a:r>
            <a:endParaRPr lang="en-US" sz="4500" dirty="0"/>
          </a:p>
          <a:p>
            <a:pPr algn="l">
              <a:lnSpc>
                <a:spcPts val="4500"/>
              </a:lnSpc>
            </a:pPr>
            <a:r>
              <a:rPr lang="en-US" sz="4500" b="1" kern="0" spc="-12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 TRACKER</a:t>
            </a:r>
            <a:endParaRPr lang="en-US" sz="4500" dirty="0"/>
          </a:p>
        </p:txBody>
      </p:sp>
      <p:sp>
        <p:nvSpPr>
          <p:cNvPr id="6" name="Text 2"/>
          <p:cNvSpPr/>
          <p:nvPr/>
        </p:nvSpPr>
        <p:spPr>
          <a:xfrm>
            <a:off x="476250" y="1175792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SHREYA SARVANAN</a:t>
            </a:r>
            <a:endParaRPr lang="en-US" sz="750" dirty="0"/>
          </a:p>
        </p:txBody>
      </p:sp>
      <p:sp>
        <p:nvSpPr>
          <p:cNvPr id="7" name="Text 3"/>
          <p:cNvSpPr/>
          <p:nvPr/>
        </p:nvSpPr>
        <p:spPr>
          <a:xfrm>
            <a:off x="476250" y="1442018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DIPEN MANOJ PATEL 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476249" y="1708245"/>
            <a:ext cx="2103399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BHAVESH RAJA RAMPALLY</a:t>
            </a:r>
            <a:endParaRPr lang="en-US" sz="750" dirty="0"/>
          </a:p>
        </p:txBody>
      </p:sp>
      <p:sp>
        <p:nvSpPr>
          <p:cNvPr id="9" name="Text 5"/>
          <p:cNvSpPr/>
          <p:nvPr/>
        </p:nvSpPr>
        <p:spPr>
          <a:xfrm>
            <a:off x="476250" y="472351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GROUP 13</a:t>
            </a:r>
            <a:endParaRPr lang="en-US" sz="750" dirty="0"/>
          </a:p>
        </p:txBody>
      </p:sp>
      <p:sp>
        <p:nvSpPr>
          <p:cNvPr id="10" name="Shape 6"/>
          <p:cNvSpPr/>
          <p:nvPr/>
        </p:nvSpPr>
        <p:spPr>
          <a:xfrm>
            <a:off x="476812" y="731983"/>
            <a:ext cx="236088" cy="0"/>
          </a:xfrm>
          <a:prstGeom prst="line">
            <a:avLst/>
          </a:prstGeom>
          <a:solidFill>
            <a:srgbClr val="FFFFFF"/>
          </a:solidFill>
          <a:ln w="10583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1" name="Image 1" descr="https://pitch-assets-ccb95893-de3f-4266-973c-20049231b248.s3.eu-west-1.amazonaws.com/556c8dd9-241c-4280-b63d-39f35098016d?pitch-bytes=805828&amp;pitch-content-type=image%2Fpng"/>
          <p:cNvPicPr>
            <a:picLocks noChangeAspect="1"/>
          </p:cNvPicPr>
          <p:nvPr/>
        </p:nvPicPr>
        <p:blipFill>
          <a:blip r:embed="rId4"/>
          <a:srcRect l="3350" t="4657" r="3350" b="4657"/>
          <a:stretch/>
        </p:blipFill>
        <p:spPr>
          <a:xfrm>
            <a:off x="4472901" y="1990608"/>
            <a:ext cx="4341478" cy="31648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4953eb2-e974-40e2-9331-f1f0698c9438?pitch-bytes=81157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0486" y="881489"/>
            <a:ext cx="7363303" cy="244817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1625" y="471693"/>
            <a:ext cx="7315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60"/>
              </a:lnSpc>
            </a:pPr>
            <a:r>
              <a:rPr lang="en-US" sz="1100" b="1" kern="0" spc="12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JOB APPLICATION STATUS VIEW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891050" y="3499984"/>
            <a:ext cx="8229600" cy="64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why this view</a:t>
            </a:r>
            <a:endParaRPr lang="en-US" sz="1200" dirty="0"/>
          </a:p>
          <a:p>
            <a:pPr marL="190500" indent="-190500" algn="l">
              <a:lnSpc>
                <a:spcPts val="168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view is to analyze and understanding the relationships between job applicants, their profiles, and the jobs they have applied for across different companies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11625" y="471693"/>
            <a:ext cx="7315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60"/>
              </a:lnSpc>
            </a:pPr>
            <a:r>
              <a:rPr lang="en-US" sz="1100" b="1" kern="0" spc="12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JOB APPLICANT DETAILS 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870486" y="3499984"/>
            <a:ext cx="8229600" cy="85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why this view</a:t>
            </a:r>
            <a:endParaRPr lang="en-US" sz="1200" dirty="0"/>
          </a:p>
          <a:p>
            <a:pPr marL="190500" indent="-190500" algn="l">
              <a:lnSpc>
                <a:spcPts val="168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view can be queried like a regular table to retrieve information about job applications in a simplified manner</a:t>
            </a:r>
            <a:endParaRPr lang="en-US" sz="1200" dirty="0"/>
          </a:p>
          <a:p>
            <a:pPr marL="190500" indent="-190500" algn="l">
              <a:lnSpc>
                <a:spcPts val="168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shows all the Entity related to Applicant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45b1508b-59f4-4859-8790-4053eb9d6671?pitch-bytes=974388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0682" y="927340"/>
            <a:ext cx="7164003" cy="20157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36423" y="476250"/>
            <a:ext cx="2743200" cy="15999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100" b="1" kern="0" spc="12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CONSTRAINTS AND ENCRYPTION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6250" y="939158"/>
            <a:ext cx="8229600" cy="3840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i="1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Table level constraint based on functions</a:t>
            </a: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1. </a:t>
            </a:r>
            <a:r>
              <a:rPr lang="en-US" sz="1200" b="1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CheckRecruiterCompany</a:t>
            </a: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: A check to verify that the job listing has a recruiter who is working in the same company that the job listing is posted from.</a:t>
            </a: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2.</a:t>
            </a:r>
            <a:r>
              <a:rPr lang="en-US" sz="1200" b="1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IsValidPhoneNumber</a:t>
            </a: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A basic check to make sure that the minimum number of digits in a phone number is 10</a:t>
            </a: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 </a:t>
            </a:r>
            <a:r>
              <a:rPr lang="en-US" sz="1200" b="1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IsValidEmail</a:t>
            </a: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A simple check to verify the email is following the standard format</a:t>
            </a: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4. </a:t>
            </a:r>
            <a:r>
              <a:rPr lang="en-US" sz="1200" b="1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CheckFutureDate</a:t>
            </a: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Check on the Interview table to make sure that the interview dates are all in the future.</a:t>
            </a: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0" i="1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 level encryption</a:t>
            </a: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1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ProfilePicture</a:t>
            </a: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1200" b="1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DocumentPath</a:t>
            </a: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 Privacy protection, client and user trust, security compliance and Preventing unauthorized access</a:t>
            </a: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f22cdf0-2317-440e-a39d-afc2ea59e4d3?pitch-bytes=5562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61898" y="365008"/>
            <a:ext cx="6023112" cy="33917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476250"/>
            <a:ext cx="8229600" cy="38402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Shows a detailed picture of the number of jobs each company has and the number of applicants for each company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2a0cf800-b1dd-4868-9606-eaf092a367a6?pitch-bytes=49905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96958" y="244391"/>
            <a:ext cx="6145086" cy="34620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099574" y="476250"/>
            <a:ext cx="4572000" cy="384021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endParaRPr lang="en-US" sz="1200" dirty="0"/>
          </a:p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ECF4F9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Gives a picture of the average salary of top 10 different job titles</a:t>
            </a:r>
            <a:endParaRPr lang="en-US"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4ccc0c0-8027-49e2-8fb2-f8b3ffaae86d?pitch-bytes=113173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43129" y="2000250"/>
            <a:ext cx="7315200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8625"/>
              </a:lnSpc>
            </a:pPr>
            <a:r>
              <a:rPr lang="en-US" sz="8600" b="1" kern="0" spc="-12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</a:t>
            </a:r>
            <a:endParaRPr lang="en-US" sz="86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CF4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184" y="878181"/>
            <a:ext cx="8229600" cy="82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240"/>
              </a:lnSpc>
            </a:pPr>
            <a:r>
              <a:rPr lang="en-US" sz="1800" b="1" kern="0" spc="-12" dirty="0">
                <a:solidFill>
                  <a:srgbClr val="130A4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talent acquisition, a smooth job application process, allowing for effective tracking and evaluation of applications.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75699" y="592202"/>
            <a:ext cx="82296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5A55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HIGHLIGHTS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6184" y="2187294"/>
            <a:ext cx="2743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5A55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AND ORGANISE 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285623" y="2187294"/>
            <a:ext cx="2743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5A55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JOB LISTINGS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6184" y="3669909"/>
            <a:ext cx="2743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5A55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APPLICATION STATUS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286125" y="3669909"/>
            <a:ext cx="2743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5A55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DOCUMENTS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76778" y="3375938"/>
            <a:ext cx="7640915" cy="0"/>
          </a:xfrm>
          <a:prstGeom prst="line">
            <a:avLst/>
          </a:prstGeom>
          <a:solidFill>
            <a:srgbClr val="FFFFFF"/>
          </a:solidFill>
          <a:ln w="5292">
            <a:solidFill>
              <a:srgbClr val="5A55F4"/>
            </a:solidFill>
            <a:prstDash val="solid"/>
            <a:headEnd type="none"/>
            <a:tailEnd type="none"/>
          </a:ln>
        </p:spPr>
      </p:sp>
      <p:sp>
        <p:nvSpPr>
          <p:cNvPr id="10" name="Text 7"/>
          <p:cNvSpPr/>
          <p:nvPr/>
        </p:nvSpPr>
        <p:spPr>
          <a:xfrm>
            <a:off x="6095061" y="2187294"/>
            <a:ext cx="2743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5A55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SAVE POTENTIAL JOBS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096708" y="3669909"/>
            <a:ext cx="2743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5A55F4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 AND REPORTS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74692" y="2489383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3287567" y="2489383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Shape 11"/>
          <p:cNvSpPr/>
          <p:nvPr/>
        </p:nvSpPr>
        <p:spPr>
          <a:xfrm>
            <a:off x="6093869" y="2489383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Shape 12"/>
          <p:cNvSpPr/>
          <p:nvPr/>
        </p:nvSpPr>
        <p:spPr>
          <a:xfrm>
            <a:off x="474692" y="3972785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Shape 13"/>
          <p:cNvSpPr/>
          <p:nvPr/>
        </p:nvSpPr>
        <p:spPr>
          <a:xfrm>
            <a:off x="3287567" y="3972785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7" name="Shape 14"/>
          <p:cNvSpPr/>
          <p:nvPr/>
        </p:nvSpPr>
        <p:spPr>
          <a:xfrm>
            <a:off x="6093869" y="3972785"/>
            <a:ext cx="571500" cy="571500"/>
          </a:xfrm>
          <a:prstGeom prst="ellipse">
            <a:avLst/>
          </a:prstGeom>
          <a:solidFill>
            <a:srgbClr val="FFFFFF"/>
          </a:solidFill>
          <a:ln/>
        </p:spPr>
      </p:sp>
      <p:pic>
        <p:nvPicPr>
          <p:cNvPr id="18" name="Image 0" descr="https://pitch-assets-ccb95893-de3f-4266-973c-20049231b248.s3.eu-west-1.amazonaws.com/abc41fb3-a55c-4a21-8326-963821f53205?pitch-bytes=275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411266" y="2614497"/>
            <a:ext cx="315767" cy="315767"/>
          </a:xfrm>
          <a:prstGeom prst="rect">
            <a:avLst/>
          </a:prstGeom>
        </p:spPr>
      </p:pic>
      <p:pic>
        <p:nvPicPr>
          <p:cNvPr id="19" name="Image 1" descr="https://pitch-assets-ccb95893-de3f-4266-973c-20049231b248.s3.eu-west-1.amazonaws.com/998de6f3-cc13-4ef5-bd0b-47c14c2ed831?pitch-bytes=504&amp;pitch-content-type=image%2Fsvg%2Bxm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127" y="2619259"/>
            <a:ext cx="315767" cy="315767"/>
          </a:xfrm>
          <a:prstGeom prst="rect">
            <a:avLst/>
          </a:prstGeom>
        </p:spPr>
      </p:pic>
      <p:pic>
        <p:nvPicPr>
          <p:cNvPr id="20" name="Image 2" descr="https://pitch-assets-ccb95893-de3f-4266-973c-20049231b248.s3.eu-west-1.amazonaws.com/ce6ae52f-1b19-42c2-b6fb-c8bc5b33d7c5?pitch-bytes=366&amp;pitch-content-type=image%2Fsvg%2Bxm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233380" y="2617536"/>
            <a:ext cx="315767" cy="315767"/>
          </a:xfrm>
          <a:prstGeom prst="rect">
            <a:avLst/>
          </a:prstGeom>
        </p:spPr>
      </p:pic>
      <p:pic>
        <p:nvPicPr>
          <p:cNvPr id="21" name="Image 3" descr="https://pitch-assets-ccb95893-de3f-4266-973c-20049231b248.s3.eu-west-1.amazonaws.com/57157372-82ff-417d-a07f-3b82dde32a7f?pitch-bytes=273&amp;pitch-content-type=image%2Fsvg%2Bxml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248840" y="4101718"/>
            <a:ext cx="301165" cy="301165"/>
          </a:xfrm>
          <a:prstGeom prst="rect">
            <a:avLst/>
          </a:prstGeom>
        </p:spPr>
      </p:pic>
      <p:pic>
        <p:nvPicPr>
          <p:cNvPr id="22" name="Image 4" descr="https://pitch-assets-ccb95893-de3f-4266-973c-20049231b248.s3.eu-west-1.amazonaws.com/76873bf4-aa72-4ef3-8862-1d30dbf7ba5f?pitch-bytes=449&amp;pitch-content-type=image%2Fsvg%2Bxml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29143" y="4109448"/>
            <a:ext cx="301165" cy="301165"/>
          </a:xfrm>
          <a:prstGeom prst="rect">
            <a:avLst/>
          </a:prstGeom>
        </p:spPr>
      </p:pic>
      <p:pic>
        <p:nvPicPr>
          <p:cNvPr id="23" name="Image 5" descr="https://pitch-assets-ccb95893-de3f-4266-973c-20049231b248.s3.eu-west-1.amazonaws.com/d02e33ad-98a5-49c4-bce7-4915dd64e430?pitch-bytes=557&amp;pitch-content-type=image%2Fsvg%2Bxml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98127" y="4109448"/>
            <a:ext cx="315767" cy="3157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8247" y="471693"/>
            <a:ext cx="7315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DOCUMENT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6184" y="812040"/>
            <a:ext cx="8229600" cy="205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20"/>
              </a:lnSpc>
            </a:pPr>
            <a:r>
              <a:rPr lang="en-US" sz="1400" b="1" kern="0" spc="-12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Establishing guidelines for a coherent and effective database design.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75653" y="1455981"/>
            <a:ext cx="3657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00FFB2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COMPANIES AND JOB LISTINGS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479113" y="1700733"/>
            <a:ext cx="4572000" cy="37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company can have multiple job listings.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Every company must be associated with at least one recruiter.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5653" y="2523293"/>
            <a:ext cx="3657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00FFB2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APPLICANTS AND CAREER DETAILS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479113" y="2768045"/>
            <a:ext cx="5486400" cy="746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applicant must possess one or more education history records.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Applicants can apply to multiple jobs (applied jobs) and save job listings.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applicant must maintain a single, comprehensive profile.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Optional: Applicants can showcase various skills and documents.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75653" y="3963941"/>
            <a:ext cx="3657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00FFB2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JOBS AND LISTINGS RELATIONSHIPS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479113" y="4208693"/>
            <a:ext cx="5486400" cy="191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Jobs (applied or saved) can be linked to multiple job listings.</a:t>
            </a:r>
            <a:endParaRPr lang="en-US" sz="1050" dirty="0"/>
          </a:p>
        </p:txBody>
      </p:sp>
      <p:pic>
        <p:nvPicPr>
          <p:cNvPr id="11" name="Image 0" descr="https://pitch-assets-ccb95893-de3f-4266-973c-20049231b248.s3.eu-west-1.amazonaws.com/713f70e4-e844-4b0e-a5df-d336f962131e?pitch-bytes=16390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85968" y="2625266"/>
            <a:ext cx="3357899" cy="25184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8247" y="471693"/>
            <a:ext cx="7315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DOCUMENT CONT'D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475653" y="2330277"/>
            <a:ext cx="3657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00FFB2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ADDRESSES IN THE SYSTEM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479113" y="2575029"/>
            <a:ext cx="4572000" cy="191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Söhne" pitchFamily="34" charset="0"/>
                <a:ea typeface="Söhne" pitchFamily="34" charset="-122"/>
                <a:cs typeface="Söhne" pitchFamily="34" charset="-120"/>
              </a:rPr>
              <a:t>Each company and each applicant must have a unique address.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5653" y="3192080"/>
            <a:ext cx="3657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00FFB2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RECRUITERS AND JOB LISTINGS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479113" y="3436832"/>
            <a:ext cx="5486400" cy="37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Recruiters can manage multiple job listings.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Each job listing is associated with one recruiter.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5059" y="1334194"/>
            <a:ext cx="36576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00"/>
              </a:lnSpc>
            </a:pPr>
            <a:r>
              <a:rPr lang="en-US" sz="800" b="1" kern="0" spc="240" dirty="0">
                <a:solidFill>
                  <a:srgbClr val="00FFB2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APPLIED JOBS AND INTERVIEWS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478519" y="1578945"/>
            <a:ext cx="5486400" cy="37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Applied jobs must have an application status.</a:t>
            </a:r>
            <a:endParaRPr lang="en-US" sz="1050" dirty="0"/>
          </a:p>
          <a:p>
            <a:pPr marL="190500" indent="-190500" algn="l">
              <a:lnSpc>
                <a:spcPts val="1470"/>
              </a:lnSpc>
              <a:buSzPct val="100000"/>
              <a:buChar char="•"/>
            </a:pPr>
            <a:r>
              <a:rPr lang="en-US" sz="11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Optionally, an applied job can have multiple interview records.</a:t>
            </a:r>
            <a:endParaRPr lang="en-US" sz="1050" dirty="0"/>
          </a:p>
        </p:txBody>
      </p:sp>
      <p:pic>
        <p:nvPicPr>
          <p:cNvPr id="10" name="Image 0" descr="https://pitch-assets-ccb95893-de3f-4266-973c-20049231b248.s3.eu-west-1.amazonaws.com/1fa7b93b-8a4e-4cf2-bf5e-56e8287dbbe5?pitch-bytes=1529940&amp;pitch-content-type=image%2Fpng"/>
          <p:cNvPicPr>
            <a:picLocks noChangeAspect="1"/>
          </p:cNvPicPr>
          <p:nvPr/>
        </p:nvPicPr>
        <p:blipFill rotWithShape="1">
          <a:blip r:embed="rId3"/>
          <a:srcRect l="5006" t="6257" r="17300" b="6257"/>
          <a:stretch/>
        </p:blipFill>
        <p:spPr>
          <a:xfrm>
            <a:off x="5187742" y="831880"/>
            <a:ext cx="3956258" cy="33411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7b924e51-4d57-49eb-ada2-5bac73bf7951?pitch-bytes=21720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411" y="796215"/>
            <a:ext cx="7743593" cy="3871797"/>
          </a:xfrm>
          <a:prstGeom prst="rect">
            <a:avLst/>
          </a:prstGeom>
          <a:effectLst>
            <a:outerShdw blurRad="152400" dist="50800" dir="3780000" algn="bl" rotWithShape="0">
              <a:srgbClr val="000000">
                <a:alpha val="20000"/>
              </a:srgbClr>
            </a:outerShdw>
          </a:effectLst>
        </p:spPr>
      </p:pic>
      <p:sp>
        <p:nvSpPr>
          <p:cNvPr id="4" name="Text 0"/>
          <p:cNvSpPr/>
          <p:nvPr/>
        </p:nvSpPr>
        <p:spPr>
          <a:xfrm>
            <a:off x="699872" y="476250"/>
            <a:ext cx="82296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60"/>
              </a:lnSpc>
            </a:pPr>
            <a:r>
              <a:rPr lang="en-US" sz="1100" b="1" kern="0" spc="12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ENTITY RELATIONSHIP DIAGRAM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10863" y="868586"/>
            <a:ext cx="2242562" cy="1610063"/>
          </a:xfrm>
          <a:prstGeom prst="roundRect">
            <a:avLst>
              <a:gd name="adj" fmla="val 10028"/>
            </a:avLst>
          </a:prstGeom>
          <a:solidFill>
            <a:srgbClr val="FFFFFF"/>
          </a:solidFill>
          <a:ln/>
        </p:spPr>
        <p:txBody>
          <a:bodyPr wrap="square" lIns="124587" tIns="190077" rIns="124587" bIns="190077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Address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AddressID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Street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City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State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Zipcode </a:t>
            </a:r>
            <a:r>
              <a:rPr lang="en-US" sz="700" b="1" dirty="0">
                <a:solidFill>
                  <a:srgbClr val="5A55F4"/>
                </a:solidFill>
              </a:rPr>
              <a:t>bigint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Country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CHK_Zipcode </a:t>
            </a:r>
            <a:r>
              <a:rPr lang="en-US" sz="700" b="1" dirty="0">
                <a:solidFill>
                  <a:srgbClr val="5A55F4"/>
                </a:solidFill>
              </a:rPr>
              <a:t>CHECK</a:t>
            </a:r>
            <a:r>
              <a:rPr lang="en-US" sz="700" dirty="0">
                <a:solidFill>
                  <a:srgbClr val="5A55F4"/>
                </a:solidFill>
              </a:rPr>
              <a:t> (Zipcode &gt;= 1000 </a:t>
            </a:r>
            <a:r>
              <a:rPr lang="en-US" sz="700" b="1" dirty="0">
                <a:solidFill>
                  <a:srgbClr val="5A55F4"/>
                </a:solidFill>
              </a:rPr>
              <a:t>AND</a:t>
            </a:r>
            <a:r>
              <a:rPr lang="en-US" sz="700" dirty="0">
                <a:solidFill>
                  <a:srgbClr val="5A55F4"/>
                </a:solidFill>
              </a:rPr>
              <a:t> Zipcode &lt;= 99999)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4" name="Text 1"/>
          <p:cNvSpPr/>
          <p:nvPr/>
        </p:nvSpPr>
        <p:spPr>
          <a:xfrm>
            <a:off x="1011625" y="471693"/>
            <a:ext cx="7315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60"/>
              </a:lnSpc>
            </a:pPr>
            <a:r>
              <a:rPr lang="en-US" sz="1100" b="1" kern="0" spc="12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DDL STATEMENTS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3436611" y="872462"/>
            <a:ext cx="2242562" cy="2066139"/>
          </a:xfrm>
          <a:prstGeom prst="roundRect">
            <a:avLst>
              <a:gd name="adj" fmla="val 7815"/>
            </a:avLst>
          </a:prstGeom>
          <a:solidFill>
            <a:srgbClr val="FFFFFF"/>
          </a:solidFill>
          <a:ln/>
        </p:spPr>
        <p:txBody>
          <a:bodyPr wrap="square" lIns="124587" tIns="243919" rIns="124587" bIns="243919" rtlCol="0" anchor="ctr"/>
          <a:lstStyle/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CompanyInformation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CompanyID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AddressID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CompanyName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Industry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ContactEmail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ContactPhone </a:t>
            </a:r>
            <a:r>
              <a:rPr lang="en-US" sz="700" b="1" dirty="0">
                <a:solidFill>
                  <a:srgbClr val="5A55F4"/>
                </a:solidFill>
              </a:rPr>
              <a:t>bigint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FK_Address_CompanyInformation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(AddressID)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Address(AddressID),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UQ_CompanyName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0" dirty="0">
                <a:solidFill>
                  <a:srgbClr val="5A55F4"/>
                </a:solidFill>
              </a:rPr>
              <a:t>    </a:t>
            </a:r>
            <a:r>
              <a:rPr lang="en-US" sz="700" b="1" dirty="0">
                <a:solidFill>
                  <a:srgbClr val="5A55F4"/>
                </a:solidFill>
              </a:rPr>
              <a:t>UNIQUE</a:t>
            </a:r>
            <a:r>
              <a:rPr lang="en-US" sz="700" dirty="0">
                <a:solidFill>
                  <a:srgbClr val="5A55F4"/>
                </a:solidFill>
              </a:rPr>
              <a:t> (CompanyName, ContactEmail, ContactPhone)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3435102" y="3082460"/>
            <a:ext cx="2242562" cy="1586872"/>
          </a:xfrm>
          <a:prstGeom prst="roundRect">
            <a:avLst>
              <a:gd name="adj" fmla="val 10175"/>
            </a:avLst>
          </a:prstGeom>
          <a:solidFill>
            <a:srgbClr val="FFFFFF"/>
          </a:solidFill>
          <a:ln/>
        </p:spPr>
        <p:txBody>
          <a:bodyPr wrap="square" lIns="124587" tIns="187339" rIns="124587" bIns="187339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JobApplicant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AddressID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FirstName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LastName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Email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Unique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PhoneNumber </a:t>
            </a:r>
            <a:r>
              <a:rPr lang="en-US" sz="700" b="1" dirty="0">
                <a:solidFill>
                  <a:srgbClr val="5A55F4"/>
                </a:solidFill>
              </a:rPr>
              <a:t>bigint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FK_Address_JobApplicant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(AddressID)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Address(AddressID)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 </a:t>
            </a:r>
            <a:endParaRPr lang="en-US" sz="675" dirty="0"/>
          </a:p>
        </p:txBody>
      </p:sp>
      <p:sp>
        <p:nvSpPr>
          <p:cNvPr id="7" name="Text 4"/>
          <p:cNvSpPr/>
          <p:nvPr/>
        </p:nvSpPr>
        <p:spPr>
          <a:xfrm>
            <a:off x="1009355" y="2635622"/>
            <a:ext cx="2244070" cy="2035219"/>
          </a:xfrm>
          <a:prstGeom prst="roundRect">
            <a:avLst>
              <a:gd name="adj" fmla="val 7939"/>
            </a:avLst>
          </a:prstGeom>
          <a:solidFill>
            <a:srgbClr val="FFFFFF"/>
          </a:solidFill>
          <a:ln/>
        </p:spPr>
        <p:txBody>
          <a:bodyPr wrap="square" lIns="124671" tIns="240269" rIns="124671" bIns="240269" rtlCol="0" anchor="ctr"/>
          <a:lstStyle/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Recruiters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RecruiterID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CompanyID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UNIQUE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FirstName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LastName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Email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Phone </a:t>
            </a:r>
            <a:r>
              <a:rPr lang="en-US" sz="700" b="1" dirty="0">
                <a:solidFill>
                  <a:srgbClr val="5A55F4"/>
                </a:solidFill>
              </a:rPr>
              <a:t>bigint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FK_CompanyInformation_Recruiters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(CompanyID)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CompanyInformation(CompanyID)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8" name="Text 5"/>
          <p:cNvSpPr/>
          <p:nvPr/>
        </p:nvSpPr>
        <p:spPr>
          <a:xfrm>
            <a:off x="5885548" y="871647"/>
            <a:ext cx="2242562" cy="1078193"/>
          </a:xfrm>
          <a:prstGeom prst="roundRect">
            <a:avLst>
              <a:gd name="adj" fmla="val 12800"/>
            </a:avLst>
          </a:prstGeom>
          <a:solidFill>
            <a:srgbClr val="FFFFFF"/>
          </a:solidFill>
          <a:ln/>
        </p:spPr>
        <p:txBody>
          <a:bodyPr wrap="square" lIns="124587" tIns="127287" rIns="124587" bIns="127287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EducationHistory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(EducationID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Degree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Institution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(100)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FieldOfStudy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(100)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5884040" y="2145607"/>
            <a:ext cx="2242562" cy="2525233"/>
          </a:xfrm>
          <a:prstGeom prst="roundRect">
            <a:avLst>
              <a:gd name="adj" fmla="val 7200"/>
            </a:avLst>
          </a:prstGeom>
          <a:solidFill>
            <a:srgbClr val="FFFFFF"/>
          </a:solidFill>
          <a:ln/>
        </p:spPr>
        <p:txBody>
          <a:bodyPr wrap="square" lIns="124587" tIns="298118" rIns="124587" bIns="298118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ApplicantEducation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ApplicantEducationID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EducationID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GraduationYear </a:t>
            </a:r>
            <a:r>
              <a:rPr lang="en-US" sz="700" b="1" dirty="0">
                <a:solidFill>
                  <a:srgbClr val="5A55F4"/>
                </a:solidFill>
              </a:rPr>
              <a:t>int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FK_Applicant_JobApplicant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(ApplicantID)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JobApplicant(ApplicantID),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FK_Education_EducationHistory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(EducationID)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EducationHistory(EducationID),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CHK_GraduationYear </a:t>
            </a:r>
            <a:r>
              <a:rPr lang="en-US" sz="700" b="1" dirty="0">
                <a:solidFill>
                  <a:srgbClr val="5A55F4"/>
                </a:solidFill>
              </a:rPr>
              <a:t>CHECK</a:t>
            </a:r>
            <a:r>
              <a:rPr lang="en-US" sz="700" dirty="0">
                <a:solidFill>
                  <a:srgbClr val="5A55F4"/>
                </a:solidFill>
              </a:rPr>
              <a:t> (GraduationYear &gt;= 1900 </a:t>
            </a:r>
            <a:r>
              <a:rPr lang="en-US" sz="700" b="1" dirty="0">
                <a:solidFill>
                  <a:srgbClr val="5A55F4"/>
                </a:solidFill>
              </a:rPr>
              <a:t>AND</a:t>
            </a:r>
            <a:r>
              <a:rPr lang="en-US" sz="700" dirty="0">
                <a:solidFill>
                  <a:srgbClr val="5A55F4"/>
                </a:solidFill>
              </a:rPr>
              <a:t> GraduationYear &lt;= </a:t>
            </a:r>
            <a:r>
              <a:rPr lang="en-US" sz="700" b="1" dirty="0">
                <a:solidFill>
                  <a:srgbClr val="5A55F4"/>
                </a:solidFill>
              </a:rPr>
              <a:t>YEAR</a:t>
            </a:r>
            <a:r>
              <a:rPr lang="en-US" sz="700" dirty="0">
                <a:solidFill>
                  <a:srgbClr val="5A55F4"/>
                </a:solidFill>
              </a:rPr>
              <a:t>(</a:t>
            </a:r>
            <a:r>
              <a:rPr lang="en-US" sz="700" b="1" dirty="0">
                <a:solidFill>
                  <a:srgbClr val="5A55F4"/>
                </a:solidFill>
              </a:rPr>
              <a:t>GETDATE</a:t>
            </a:r>
            <a:r>
              <a:rPr lang="en-US" sz="700" dirty="0">
                <a:solidFill>
                  <a:srgbClr val="5A55F4"/>
                </a:solidFill>
              </a:rPr>
              <a:t>()))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10863" y="871672"/>
            <a:ext cx="2242562" cy="1826506"/>
          </a:xfrm>
          <a:prstGeom prst="roundRect">
            <a:avLst>
              <a:gd name="adj" fmla="val 8840"/>
            </a:avLst>
          </a:prstGeom>
          <a:solidFill>
            <a:srgbClr val="FFFFFF"/>
          </a:solidFill>
          <a:ln/>
        </p:spPr>
        <p:txBody>
          <a:bodyPr wrap="square" lIns="124587" tIns="215629" rIns="124587" bIns="215629" rtlCol="0" anchor="ctr"/>
          <a:lstStyle/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ApplicantSkills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ApplicantSkillID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SkillID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FK_Applicant_JobApplicant_ApplicantSkills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(ApplicantID)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JobApplicant(ApplicantID),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FK_Skill_Skill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(SkillID)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Skill(SkillID)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4" name="Text 1"/>
          <p:cNvSpPr/>
          <p:nvPr/>
        </p:nvSpPr>
        <p:spPr>
          <a:xfrm>
            <a:off x="1011625" y="471693"/>
            <a:ext cx="7315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60"/>
              </a:lnSpc>
            </a:pPr>
            <a:r>
              <a:rPr lang="en-US" sz="1100" b="1" kern="0" spc="12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DDL STATEMENTS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3448206" y="871947"/>
            <a:ext cx="2242562" cy="2738709"/>
          </a:xfrm>
          <a:prstGeom prst="roundRect">
            <a:avLst>
              <a:gd name="adj" fmla="val 7200"/>
            </a:avLst>
          </a:prstGeom>
          <a:solidFill>
            <a:srgbClr val="FFFFFF"/>
          </a:solidFill>
          <a:ln/>
        </p:spPr>
        <p:txBody>
          <a:bodyPr wrap="square" lIns="124587" tIns="323320" rIns="124587" bIns="323320" rtlCol="0" anchor="ctr"/>
          <a:lstStyle/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JobListings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JobID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JobTitle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(100)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Description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(1000)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Location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(100)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SalaryRange </a:t>
            </a:r>
            <a:r>
              <a:rPr lang="en-US" sz="700" b="1" dirty="0">
                <a:solidFill>
                  <a:srgbClr val="5A55F4"/>
                </a:solidFill>
              </a:rPr>
              <a:t>bigint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EmployeeType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ExperienceLevel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CompanyID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RecruiterID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FK_CompanyInformation_JobListings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(CompanyID)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CompanyInformation(CompanyID),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FK_Recruiters_JobListings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(RecruiterID)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Recruiters(RecruiterID)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3444114" y="3744991"/>
            <a:ext cx="2242562" cy="924341"/>
          </a:xfrm>
          <a:prstGeom prst="roundRect">
            <a:avLst>
              <a:gd name="adj" fmla="val 20800"/>
            </a:avLst>
          </a:prstGeom>
          <a:solidFill>
            <a:srgbClr val="FFFFFF"/>
          </a:solidFill>
          <a:ln/>
        </p:spPr>
        <p:txBody>
          <a:bodyPr wrap="square" lIns="124587" tIns="109124" rIns="124587" bIns="109124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ApplicationStatus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(ApplicationStatusID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StatusDescription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7" name="Text 4"/>
          <p:cNvSpPr/>
          <p:nvPr/>
        </p:nvSpPr>
        <p:spPr>
          <a:xfrm>
            <a:off x="1009355" y="2836604"/>
            <a:ext cx="2244070" cy="1834236"/>
          </a:xfrm>
          <a:prstGeom prst="roundRect">
            <a:avLst>
              <a:gd name="adj" fmla="val 8809"/>
            </a:avLst>
          </a:prstGeom>
          <a:solidFill>
            <a:srgbClr val="FFFFFF"/>
          </a:solidFill>
          <a:ln/>
        </p:spPr>
        <p:txBody>
          <a:bodyPr wrap="square" lIns="124671" tIns="216542" rIns="124671" bIns="216542" rtlCol="0" anchor="ctr"/>
          <a:lstStyle/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CREATE TABLE ApplicantProfile (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ProfileID varchar(50) PRIMARY KEY,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ApplicantID varchar(50) NOT NULL,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Summary varchar(255) NOT NULL,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ProfilePicture varchar(100) NOT NULL,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CONSTRAINT FK_Applicant_JobApplicant_ApplicantProfile 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FOREIGN KEY (ApplicantID) 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REFERENCES JobApplicant(ApplicantID) 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8" name="Text 5"/>
          <p:cNvSpPr/>
          <p:nvPr/>
        </p:nvSpPr>
        <p:spPr>
          <a:xfrm>
            <a:off x="5885548" y="871647"/>
            <a:ext cx="2242562" cy="560276"/>
          </a:xfrm>
          <a:prstGeom prst="roundRect">
            <a:avLst>
              <a:gd name="adj" fmla="val 24000"/>
            </a:avLst>
          </a:prstGeom>
          <a:solidFill>
            <a:srgbClr val="FFFFFF"/>
          </a:solidFill>
          <a:ln/>
        </p:spPr>
        <p:txBody>
          <a:bodyPr wrap="square" lIns="124587" tIns="66144" rIns="124587" bIns="66144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skill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(SkillID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SkillName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(255)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9" name="Text 6"/>
          <p:cNvSpPr/>
          <p:nvPr/>
        </p:nvSpPr>
        <p:spPr>
          <a:xfrm>
            <a:off x="5884040" y="2323400"/>
            <a:ext cx="2242562" cy="2347441"/>
          </a:xfrm>
          <a:prstGeom prst="roundRect">
            <a:avLst>
              <a:gd name="adj" fmla="val 7200"/>
            </a:avLst>
          </a:prstGeom>
          <a:solidFill>
            <a:srgbClr val="FFFFFF"/>
          </a:solidFill>
          <a:ln/>
        </p:spPr>
        <p:txBody>
          <a:bodyPr wrap="square" lIns="124587" tIns="277128" rIns="124587" bIns="277128" rtlCol="0" anchor="ctr"/>
          <a:lstStyle/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CREATE TABLE ApplicantDocuments (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ApplicantDocumentID varchar(50) PRIMARY KEY,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ApplicantID varchar(50) NOT NULL,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DocumentTypeID varchar(50) NOT NULL,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DocumentPath varchar(255) NOT NULL,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CONSTRAINT FK_Applicant_JobApplicant_ApplicantDocuments 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FOREIGN KEY (ApplicantID) 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REFERENCES JobApplicant(ApplicantID),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CONSTRAINT FK_DocumentType_DocumentType 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FOREIGN KEY (DocumentTypeID) 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REFERENCES DocumentType(DocumentTypeID) 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10" name="Text 7"/>
          <p:cNvSpPr/>
          <p:nvPr/>
        </p:nvSpPr>
        <p:spPr>
          <a:xfrm>
            <a:off x="5884040" y="1519468"/>
            <a:ext cx="2242562" cy="699418"/>
          </a:xfrm>
          <a:prstGeom prst="roundRect">
            <a:avLst>
              <a:gd name="adj" fmla="val 24000"/>
            </a:avLst>
          </a:prstGeom>
          <a:solidFill>
            <a:srgbClr val="FFFFFF"/>
          </a:solidFill>
          <a:ln/>
        </p:spPr>
        <p:txBody>
          <a:bodyPr wrap="square" lIns="124587" tIns="82570" rIns="124587" bIns="82570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DocumentType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(DocumentTypeID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DocumentType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10863" y="871672"/>
            <a:ext cx="2242562" cy="2846881"/>
          </a:xfrm>
          <a:prstGeom prst="roundRect">
            <a:avLst>
              <a:gd name="adj" fmla="val 7200"/>
            </a:avLst>
          </a:prstGeom>
          <a:solidFill>
            <a:srgbClr val="FFFFFF"/>
          </a:solidFill>
          <a:ln/>
        </p:spPr>
        <p:txBody>
          <a:bodyPr wrap="square" lIns="124587" tIns="336090" rIns="124587" bIns="336090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AppliedJobs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ApplicationID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JobID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ApplicationStatusID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ApplicationDate </a:t>
            </a:r>
            <a:r>
              <a:rPr lang="en-US" sz="700" b="1" dirty="0">
                <a:solidFill>
                  <a:srgbClr val="5A55F4"/>
                </a:solidFill>
              </a:rPr>
              <a:t>DATETIME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DEFAULT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GETDATE</a:t>
            </a:r>
            <a:r>
              <a:rPr lang="en-US" sz="700" dirty="0">
                <a:solidFill>
                  <a:srgbClr val="5A55F4"/>
                </a:solidFill>
              </a:rPr>
              <a:t>()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FK_Applicant_JobApplicant_AppliedJobs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(ApplicantID)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JobApplicant(ApplicantID),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FK_JobListings_AppliedJobs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(JobID)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JobListings(JobID),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FK_ApplicationStatus_AppliedJobs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(ApplicationStatusID)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ApplicationStatus(ApplicationStatusID)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4" name="Text 1"/>
          <p:cNvSpPr/>
          <p:nvPr/>
        </p:nvSpPr>
        <p:spPr>
          <a:xfrm>
            <a:off x="1011625" y="471693"/>
            <a:ext cx="7315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60"/>
              </a:lnSpc>
            </a:pPr>
            <a:r>
              <a:rPr lang="en-US" sz="1100" b="1" kern="0" spc="12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DDL STATEMENTS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06382" y="871947"/>
            <a:ext cx="2242562" cy="1872936"/>
          </a:xfrm>
          <a:prstGeom prst="roundRect">
            <a:avLst>
              <a:gd name="adj" fmla="val 8621"/>
            </a:avLst>
          </a:prstGeom>
          <a:solidFill>
            <a:srgbClr val="FFFFFF"/>
          </a:solidFill>
          <a:ln/>
        </p:spPr>
        <p:txBody>
          <a:bodyPr wrap="square" lIns="124587" tIns="221111" rIns="124587" bIns="221111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SavedJobs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SavedID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ApplicantID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JobID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FK_Applicant_JobApplicant_savedJobs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(ApplicantID)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JobApplicant(ApplicantID),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FK_JobListings_SavedJobs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(JobID)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JobListings(JobID)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  <p:sp>
        <p:nvSpPr>
          <p:cNvPr id="6" name="Text 3"/>
          <p:cNvSpPr/>
          <p:nvPr/>
        </p:nvSpPr>
        <p:spPr>
          <a:xfrm>
            <a:off x="3458623" y="871682"/>
            <a:ext cx="2242562" cy="1317827"/>
          </a:xfrm>
          <a:prstGeom prst="roundRect">
            <a:avLst>
              <a:gd name="adj" fmla="val 22973"/>
            </a:avLst>
          </a:prstGeom>
          <a:solidFill>
            <a:srgbClr val="FFFFFF"/>
          </a:solidFill>
          <a:ln/>
        </p:spPr>
        <p:txBody>
          <a:bodyPr wrap="square" lIns="124587" tIns="155577" rIns="124587" bIns="155577" rtlCol="0" anchor="ctr"/>
          <a:lstStyle/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CREATE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TABLE</a:t>
            </a:r>
            <a:r>
              <a:rPr lang="en-US" sz="700" dirty="0">
                <a:solidFill>
                  <a:srgbClr val="5A55F4"/>
                </a:solidFill>
              </a:rPr>
              <a:t> Interview (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InterviewID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PRIMARY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ApplicationID </a:t>
            </a:r>
            <a:r>
              <a:rPr lang="en-US" sz="700" b="1" dirty="0">
                <a:solidFill>
                  <a:srgbClr val="5A55F4"/>
                </a:solidFill>
              </a:rPr>
              <a:t>varchar</a:t>
            </a:r>
            <a:r>
              <a:rPr lang="en-US" sz="700" dirty="0">
                <a:solidFill>
                  <a:srgbClr val="5A55F4"/>
                </a:solidFill>
              </a:rPr>
              <a:t>(50)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InterviewDate </a:t>
            </a:r>
            <a:r>
              <a:rPr lang="en-US" sz="700" b="1" dirty="0">
                <a:solidFill>
                  <a:srgbClr val="5A55F4"/>
                </a:solidFill>
              </a:rPr>
              <a:t>date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NOT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NULL</a:t>
            </a:r>
            <a:r>
              <a:rPr lang="en-US" sz="700" dirty="0">
                <a:solidFill>
                  <a:srgbClr val="5A55F4"/>
                </a:solidFill>
              </a:rPr>
              <a:t>,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CONSTRAINT</a:t>
            </a:r>
            <a:r>
              <a:rPr lang="en-US" sz="700" dirty="0">
                <a:solidFill>
                  <a:srgbClr val="5A55F4"/>
                </a:solidFill>
              </a:rPr>
              <a:t> FK_AppliedJobs_Interview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FOREIGN</a:t>
            </a:r>
            <a:r>
              <a:rPr lang="en-US" sz="700" dirty="0">
                <a:solidFill>
                  <a:srgbClr val="5A55F4"/>
                </a:solidFill>
              </a:rPr>
              <a:t> </a:t>
            </a:r>
            <a:r>
              <a:rPr lang="en-US" sz="700" b="1" dirty="0">
                <a:solidFill>
                  <a:srgbClr val="5A55F4"/>
                </a:solidFill>
              </a:rPr>
              <a:t>KEY</a:t>
            </a:r>
            <a:r>
              <a:rPr lang="en-US" sz="700" dirty="0">
                <a:solidFill>
                  <a:srgbClr val="5A55F4"/>
                </a:solidFill>
              </a:rPr>
              <a:t> (ApplicationID) 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b="1" dirty="0">
                <a:solidFill>
                  <a:srgbClr val="5A55F4"/>
                </a:solidFill>
              </a:rPr>
              <a:t>REFERENCES</a:t>
            </a:r>
            <a:r>
              <a:rPr lang="en-US" sz="700" dirty="0">
                <a:solidFill>
                  <a:srgbClr val="5A55F4"/>
                </a:solidFill>
              </a:rPr>
              <a:t> AppliedJobs(ApplicationID) </a:t>
            </a:r>
            <a:endParaRPr lang="en-US" sz="675" dirty="0"/>
          </a:p>
          <a:p>
            <a:pPr algn="l">
              <a:lnSpc>
                <a:spcPts val="945"/>
              </a:lnSpc>
            </a:pPr>
            <a:r>
              <a:rPr lang="en-US" sz="700" dirty="0">
                <a:solidFill>
                  <a:srgbClr val="5A55F4"/>
                </a:solidFill>
              </a:rPr>
              <a:t>); </a:t>
            </a:r>
            <a:endParaRPr lang="en-US" sz="6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5A5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2bae154-cca0-43cf-8092-5dbe759076dc?pitch-bytes=967170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8708" y="872044"/>
            <a:ext cx="7400473" cy="24686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1625" y="471693"/>
            <a:ext cx="731520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260"/>
              </a:lnSpc>
            </a:pPr>
            <a:r>
              <a:rPr lang="en-US" sz="1100" b="1" kern="0" spc="12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COMPANY JOB STATISTICS VIEW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889536" y="3578993"/>
            <a:ext cx="8229600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why this view</a:t>
            </a:r>
            <a:endParaRPr lang="en-US" sz="1200" dirty="0"/>
          </a:p>
          <a:p>
            <a:pPr marL="190500" indent="-190500" algn="l">
              <a:lnSpc>
                <a:spcPts val="1680"/>
              </a:lnSpc>
              <a:buSzPct val="100000"/>
              <a:buChar char="•"/>
            </a:pPr>
            <a:r>
              <a:rPr lang="en-US" sz="12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view provides a consolidated and summarized perspective on job statistics, making it easier for analysts and decision-makers to derive insights from the data.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C2BD1AB68FFB44AC95F22635AFC6A2" ma:contentTypeVersion="9" ma:contentTypeDescription="Create a new document." ma:contentTypeScope="" ma:versionID="cfe5143a9a6898aa90fd40be5aa1c4d9">
  <xsd:schema xmlns:xsd="http://www.w3.org/2001/XMLSchema" xmlns:xs="http://www.w3.org/2001/XMLSchema" xmlns:p="http://schemas.microsoft.com/office/2006/metadata/properties" xmlns:ns2="6d12a23f-e18a-44dc-94fb-568a19a2b6de" xmlns:ns3="78fc79b9-fbb3-49f5-b4dc-07d43dae8f52" targetNamespace="http://schemas.microsoft.com/office/2006/metadata/properties" ma:root="true" ma:fieldsID="4274b561988fac4f0df3a3dc6d4d7dd0" ns2:_="" ns3:_="">
    <xsd:import namespace="6d12a23f-e18a-44dc-94fb-568a19a2b6de"/>
    <xsd:import namespace="78fc79b9-fbb3-49f5-b4dc-07d43dae8f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12a23f-e18a-44dc-94fb-568a19a2b6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9a8f194-becd-4f93-a34b-b9b3045b78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c79b9-fbb3-49f5-b4dc-07d43dae8f52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b2f6cb7-09a3-432b-bf58-f0af04d6da2a}" ma:internalName="TaxCatchAll" ma:showField="CatchAllData" ma:web="78fc79b9-fbb3-49f5-b4dc-07d43dae8f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d12a23f-e18a-44dc-94fb-568a19a2b6de">
      <Terms xmlns="http://schemas.microsoft.com/office/infopath/2007/PartnerControls"/>
    </lcf76f155ced4ddcb4097134ff3c332f>
    <TaxCatchAll xmlns="78fc79b9-fbb3-49f5-b4dc-07d43dae8f52" xsi:nil="true"/>
  </documentManagement>
</p:properties>
</file>

<file path=customXml/itemProps1.xml><?xml version="1.0" encoding="utf-8"?>
<ds:datastoreItem xmlns:ds="http://schemas.openxmlformats.org/officeDocument/2006/customXml" ds:itemID="{8E61F4D9-351A-4A6E-8203-C3A1A2B4FDB7}"/>
</file>

<file path=customXml/itemProps2.xml><?xml version="1.0" encoding="utf-8"?>
<ds:datastoreItem xmlns:ds="http://schemas.openxmlformats.org/officeDocument/2006/customXml" ds:itemID="{D4310EC2-31B3-4446-826A-2FFA670DB08E}"/>
</file>

<file path=customXml/itemProps3.xml><?xml version="1.0" encoding="utf-8"?>
<ds:datastoreItem xmlns:ds="http://schemas.openxmlformats.org/officeDocument/2006/customXml" ds:itemID="{6012F26B-491B-4935-9A74-7C0C71A4199B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1450</Words>
  <Application>Microsoft Macintosh PowerPoint</Application>
  <PresentationFormat>On-screen Show (16:9)</PresentationFormat>
  <Paragraphs>278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DM Sans</vt:lpstr>
      <vt:lpstr>DM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APPLICATION TRACKER</dc:title>
  <dc:subject>PptxGenJS Presentation</dc:subject>
  <dc:creator>Pitch Software GmbH</dc:creator>
  <cp:lastModifiedBy>Microsoft Office User</cp:lastModifiedBy>
  <cp:revision>2</cp:revision>
  <dcterms:created xsi:type="dcterms:W3CDTF">2023-12-09T19:12:31Z</dcterms:created>
  <dcterms:modified xsi:type="dcterms:W3CDTF">2023-12-09T19:14:28Z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0x01010067C2BD1AB68FFB44AC95F22635AFC6A2</vt:lpwstr>
  </property>
</Properties>
</file>